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35F93-601E-4416-BFAC-747F67E0B161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9E6B4-4915-4042-B7D1-F660091DD4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9E6B4-4915-4042-B7D1-F660091DD4A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9E6B4-4915-4042-B7D1-F660091DD4A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9E6B4-4915-4042-B7D1-F660091DD4A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9E6B4-4915-4042-B7D1-F660091DD4A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9E6B4-4915-4042-B7D1-F660091DD4A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9E6B4-4915-4042-B7D1-F660091DD4A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9E6B4-4915-4042-B7D1-F660091DD4A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9E6B4-4915-4042-B7D1-F660091DD4A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9E6B4-4915-4042-B7D1-F660091DD4A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9E6B4-4915-4042-B7D1-F660091DD4A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9E6B4-4915-4042-B7D1-F660091DD4A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22A30-DE02-4A30-A125-2E483C048079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9E03-42CB-4AFE-BACF-D9AB9DE645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ripple/>
      </p:transition>
    </mc:Choice>
    <mc:Fallback xmlns=""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22A30-DE02-4A30-A125-2E483C048079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9E03-42CB-4AFE-BACF-D9AB9DE645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ripple/>
      </p:transition>
    </mc:Choice>
    <mc:Fallback xmlns="">
      <p:transition spd="slow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22A30-DE02-4A30-A125-2E483C048079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9E03-42CB-4AFE-BACF-D9AB9DE645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ripple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22A30-DE02-4A30-A125-2E483C048079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9E03-42CB-4AFE-BACF-D9AB9DE645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ripple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22A30-DE02-4A30-A125-2E483C048079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9E03-42CB-4AFE-BACF-D9AB9DE645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ripple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22A30-DE02-4A30-A125-2E483C048079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9E03-42CB-4AFE-BACF-D9AB9DE645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ripple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22A30-DE02-4A30-A125-2E483C048079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9E03-42CB-4AFE-BACF-D9AB9DE645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ripple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22A30-DE02-4A30-A125-2E483C048079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9E03-42CB-4AFE-BACF-D9AB9DE645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ripple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22A30-DE02-4A30-A125-2E483C048079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9E03-42CB-4AFE-BACF-D9AB9DE645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ripple/>
      </p:transition>
    </mc:Choice>
    <mc:Fallback xmlns="">
      <p:transition spd="slow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22A30-DE02-4A30-A125-2E483C048079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9E03-42CB-4AFE-BACF-D9AB9DE645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ripple/>
      </p:transition>
    </mc:Choice>
    <mc:Fallback xmlns="">
      <p:transition spd="slow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22A30-DE02-4A30-A125-2E483C048079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9E03-42CB-4AFE-BACF-D9AB9DE645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ripple/>
      </p:transition>
    </mc:Choice>
    <mc:Fallback xmlns="">
      <p:transition spd="slow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22A30-DE02-4A30-A125-2E483C048079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79E03-42CB-4AFE-BACF-D9AB9DE645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Tm="4000">
        <p14:ripple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78" b="18564"/>
          <a:stretch>
            <a:fillRect/>
          </a:stretch>
        </p:blipFill>
        <p:spPr>
          <a:xfrm>
            <a:off x="3004457" y="196948"/>
            <a:ext cx="8967149" cy="55848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043" y="-2222695"/>
            <a:ext cx="6858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0928" y="2419644"/>
            <a:ext cx="4438356" cy="443835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28" y="1649770"/>
            <a:ext cx="4208420" cy="4208420"/>
          </a:xfrm>
          <a:prstGeom prst="rect">
            <a:avLst/>
          </a:prstGeom>
        </p:spPr>
      </p:pic>
      <p:pic>
        <p:nvPicPr>
          <p:cNvPr id="20" name="张晓红,王华 - 但愿人长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06175" y="2989385"/>
            <a:ext cx="1747303" cy="174730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954" y="4607865"/>
            <a:ext cx="2496141" cy="133127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369" y="677828"/>
            <a:ext cx="2496141" cy="1331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rippl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38 0.2037 L 0.24154 0.13356 C 0.28112 0.12037 0.33646 0.08495 0.39245 0.03889 C 0.45612 -0.01412 0.5043 -0.06482 0.53568 -0.11019 L 0.68763 -0.32222 " pathEditMode="relative" rAng="20100000" ptsTypes="AAAAA">
                                      <p:cBhvr>
                                        <p:cTn id="2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-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78" b="18564"/>
          <a:stretch>
            <a:fillRect/>
          </a:stretch>
        </p:blipFill>
        <p:spPr>
          <a:xfrm>
            <a:off x="3185599" y="154086"/>
            <a:ext cx="8967149" cy="55848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75" y="-2028825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4710" y="3310177"/>
            <a:ext cx="3707765" cy="139041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172228" y="2481889"/>
            <a:ext cx="5857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李旭科书法" panose="02000603000000000000" pitchFamily="2" charset="-122"/>
                <a:ea typeface="李旭科书法" panose="02000603000000000000" pitchFamily="2" charset="-122"/>
                <a:cs typeface="+mn-cs"/>
              </a:rPr>
              <a:t>中秋佳节诗歌欣赏</a:t>
            </a:r>
          </a:p>
        </p:txBody>
      </p:sp>
      <p:sp>
        <p:nvSpPr>
          <p:cNvPr id="8" name="矩形 7"/>
          <p:cNvSpPr/>
          <p:nvPr/>
        </p:nvSpPr>
        <p:spPr>
          <a:xfrm>
            <a:off x="3017988" y="2835383"/>
            <a:ext cx="6365845" cy="1885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 圆魄上寒空，皆言四海同。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——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李峤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《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中秋月二首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·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其二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》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rippl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78" b="18564"/>
          <a:stretch>
            <a:fillRect/>
          </a:stretch>
        </p:blipFill>
        <p:spPr>
          <a:xfrm>
            <a:off x="3185599" y="154086"/>
            <a:ext cx="8967149" cy="55848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12" y="0"/>
            <a:ext cx="4182175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509" y="-971550"/>
            <a:ext cx="3559451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16" y="-733419"/>
            <a:ext cx="2160386" cy="41624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641" y="-519110"/>
            <a:ext cx="1937923" cy="3733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397" y="-1119040"/>
            <a:ext cx="355945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rippl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78" b="18564"/>
          <a:stretch>
            <a:fillRect/>
          </a:stretch>
        </p:blipFill>
        <p:spPr>
          <a:xfrm>
            <a:off x="3004457" y="196948"/>
            <a:ext cx="8967149" cy="55848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912" y="-1171575"/>
            <a:ext cx="4328799" cy="57818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412" y="-657225"/>
            <a:ext cx="2135819" cy="285273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475819" y="2241379"/>
            <a:ext cx="809625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837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中秋节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，又称月夕、秋节、仲秋节、八月节、八月会、追月节、玩月节、拜月节、女儿节或团圆节，是流行于中国众多民族与汉字文化圈诸国的传统文化节日，时在农历八月十五；因其恰值三秋之半，故名，也有些地方将中秋节定在八月十六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658" y="4439986"/>
            <a:ext cx="2835180" cy="1512096"/>
          </a:xfrm>
          <a:prstGeom prst="rect">
            <a:avLst/>
          </a:prstGeom>
        </p:spPr>
      </p:pic>
    </p:spTree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78" b="18564"/>
          <a:stretch>
            <a:fillRect/>
          </a:stretch>
        </p:blipFill>
        <p:spPr>
          <a:xfrm>
            <a:off x="3185599" y="154086"/>
            <a:ext cx="8967149" cy="55848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797" b="42958"/>
          <a:stretch>
            <a:fillRect/>
          </a:stretch>
        </p:blipFill>
        <p:spPr>
          <a:xfrm>
            <a:off x="156317" y="2443162"/>
            <a:ext cx="8334523" cy="427196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17010" y="576948"/>
            <a:ext cx="6839722" cy="1930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中秋节自古便有祭月、赏月、拜月、吃月饼、赏桂花、饮桂花酒、等习俗，流传至今，经久不息。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51349" y="2995851"/>
            <a:ext cx="3707765" cy="139041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548867" y="2167563"/>
            <a:ext cx="5857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李旭科书法" panose="02000603000000000000" pitchFamily="2" charset="-122"/>
                <a:ea typeface="李旭科书法" panose="02000603000000000000" pitchFamily="2" charset="-122"/>
                <a:cs typeface="+mn-cs"/>
              </a:rPr>
              <a:t>中秋佳节传统习俗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14:switch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78" b="18564"/>
          <a:stretch>
            <a:fillRect/>
          </a:stretch>
        </p:blipFill>
        <p:spPr>
          <a:xfrm>
            <a:off x="3457062" y="139798"/>
            <a:ext cx="8967149" cy="55848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t="39733" r="-4778" b="-266"/>
          <a:stretch>
            <a:fillRect/>
          </a:stretch>
        </p:blipFill>
        <p:spPr>
          <a:xfrm flipH="1">
            <a:off x="-369914" y="1203029"/>
            <a:ext cx="7653952" cy="555825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5024" y="1552815"/>
            <a:ext cx="3707765" cy="139041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62542" y="724527"/>
            <a:ext cx="5857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李旭科书法" panose="02000603000000000000" pitchFamily="2" charset="-122"/>
                <a:ea typeface="李旭科书法" panose="02000603000000000000" pitchFamily="2" charset="-122"/>
                <a:cs typeface="+mn-cs"/>
              </a:rPr>
              <a:t>中秋佳节传统习俗</a:t>
            </a:r>
          </a:p>
        </p:txBody>
      </p:sp>
      <p:sp>
        <p:nvSpPr>
          <p:cNvPr id="8" name="矩形 7"/>
          <p:cNvSpPr/>
          <p:nvPr/>
        </p:nvSpPr>
        <p:spPr>
          <a:xfrm>
            <a:off x="5514113" y="2677684"/>
            <a:ext cx="61345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中秋节以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837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月之圆兆人之团圆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，为寄托思念故乡，思念亲人之情，祈盼丰收、幸福，成为丰富多彩、弥足珍贵的文化遗产。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14:flip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78" b="18564"/>
          <a:stretch>
            <a:fillRect/>
          </a:stretch>
        </p:blipFill>
        <p:spPr>
          <a:xfrm>
            <a:off x="3185599" y="154086"/>
            <a:ext cx="8967149" cy="55848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366" y="2286000"/>
            <a:ext cx="4495079" cy="4572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87" y="401572"/>
            <a:ext cx="1755652" cy="15971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99" y="1200149"/>
            <a:ext cx="1005143" cy="9144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076" y="2286000"/>
            <a:ext cx="1071526" cy="9747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1331" y="3520260"/>
            <a:ext cx="3707765" cy="139041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46187" y="2691972"/>
            <a:ext cx="5857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李旭科书法" panose="02000603000000000000" pitchFamily="2" charset="-122"/>
                <a:ea typeface="李旭科书法" panose="02000603000000000000" pitchFamily="2" charset="-122"/>
                <a:cs typeface="+mn-cs"/>
              </a:rPr>
              <a:t>中秋佳节传统习俗</a:t>
            </a:r>
          </a:p>
        </p:txBody>
      </p:sp>
      <p:sp>
        <p:nvSpPr>
          <p:cNvPr id="14" name="矩形 13"/>
          <p:cNvSpPr/>
          <p:nvPr/>
        </p:nvSpPr>
        <p:spPr>
          <a:xfrm>
            <a:off x="1479972" y="3315102"/>
            <a:ext cx="55874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  中秋节是我们中国人的团圆节，每到这一天，离家的游子，纷纷赶回家中与父母亲友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837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欢聚一堂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、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837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把酒言欢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，这或许才是中秋真正的意义。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gallery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78" b="18564"/>
          <a:stretch>
            <a:fillRect/>
          </a:stretch>
        </p:blipFill>
        <p:spPr>
          <a:xfrm>
            <a:off x="3185599" y="154086"/>
            <a:ext cx="8967149" cy="55848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9" y="0"/>
            <a:ext cx="6096000" cy="21812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9"/>
          <a:stretch>
            <a:fillRect/>
          </a:stretch>
        </p:blipFill>
        <p:spPr>
          <a:xfrm>
            <a:off x="0" y="1553723"/>
            <a:ext cx="7152968" cy="548125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716594" y="1752204"/>
            <a:ext cx="81263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中秋节始于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837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唐朝初年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，盛行于宋朝，至明清时，已成为与春节齐名的中国传统节日之一。受中华文化的影响，中秋节也是东亚和东南亚   一些国家尤其是当地的华人华侨的传统节日。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00">
        <p14:prism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78" b="18564"/>
          <a:stretch>
            <a:fillRect/>
          </a:stretch>
        </p:blipFill>
        <p:spPr>
          <a:xfrm>
            <a:off x="3185599" y="154086"/>
            <a:ext cx="8967149" cy="55848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8637"/>
            <a:ext cx="4171950" cy="41719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3960" y="2838689"/>
            <a:ext cx="3707765" cy="139041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171478" y="2010401"/>
            <a:ext cx="5857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李旭科书法" panose="02000603000000000000" pitchFamily="2" charset="-122"/>
                <a:ea typeface="李旭科书法" panose="02000603000000000000" pitchFamily="2" charset="-122"/>
                <a:cs typeface="+mn-cs"/>
              </a:rPr>
              <a:t>中秋佳节诗歌欣赏</a:t>
            </a:r>
          </a:p>
        </p:txBody>
      </p:sp>
      <p:sp>
        <p:nvSpPr>
          <p:cNvPr id="11" name="矩形 10"/>
          <p:cNvSpPr/>
          <p:nvPr/>
        </p:nvSpPr>
        <p:spPr>
          <a:xfrm>
            <a:off x="6061953" y="2546859"/>
            <a:ext cx="5678098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明月几时有？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         把酒问青天。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——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苏轼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《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水调歌头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·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丙辰中秋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》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78" b="18564"/>
          <a:stretch>
            <a:fillRect/>
          </a:stretch>
        </p:blipFill>
        <p:spPr>
          <a:xfrm>
            <a:off x="3185599" y="154086"/>
            <a:ext cx="8967149" cy="55848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325"/>
            <a:ext cx="5679281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919760" y="2201870"/>
            <a:ext cx="565311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   但愿人长久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   千里共婵娟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——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苏轼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水调歌头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·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丙辰中秋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》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78" b="18564"/>
          <a:stretch>
            <a:fillRect/>
          </a:stretch>
        </p:blipFill>
        <p:spPr>
          <a:xfrm>
            <a:off x="3224851" y="125511"/>
            <a:ext cx="8967149" cy="55848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899" y="793011"/>
            <a:ext cx="8328260" cy="42643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3960" y="2838689"/>
            <a:ext cx="3707765" cy="139041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171478" y="2010401"/>
            <a:ext cx="5857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李旭科书法" panose="02000603000000000000" pitchFamily="2" charset="-122"/>
                <a:ea typeface="李旭科书法" panose="02000603000000000000" pitchFamily="2" charset="-122"/>
                <a:cs typeface="+mn-cs"/>
              </a:rPr>
              <a:t>中秋佳节诗歌欣赏</a:t>
            </a:r>
          </a:p>
        </p:txBody>
      </p:sp>
      <p:sp>
        <p:nvSpPr>
          <p:cNvPr id="13" name="矩形 12"/>
          <p:cNvSpPr/>
          <p:nvPr/>
        </p:nvSpPr>
        <p:spPr>
          <a:xfrm>
            <a:off x="5247603" y="3494394"/>
            <a:ext cx="65532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中庭地白树栖鸦，冷露无声湿桂花。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今夜月明人尽望，不知秋思落谁家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　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　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——《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十五夜望月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》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（唐）王建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theme/theme1.xml><?xml version="1.0" encoding="utf-8"?>
<a:theme xmlns:a="http://schemas.openxmlformats.org/drawingml/2006/main" name="鲍鱼素材https://baoyusucai.taobao.com/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l">
          <a:lnSpc>
            <a:spcPct val="150000"/>
          </a:lnSpc>
          <a:defRPr sz="2800" dirty="0" smtClean="0">
            <a:solidFill>
              <a:schemeClr val="bg1"/>
            </a:solidFill>
            <a:latin typeface="仿宋" panose="02010609060101010101" pitchFamily="49" charset="-122"/>
            <a:ea typeface="仿宋" panose="02010609060101010101" pitchFamily="49" charset="-122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284</TotalTime>
  <Words>363</Words>
  <Application>Microsoft Office PowerPoint</Application>
  <PresentationFormat>宽屏</PresentationFormat>
  <Paragraphs>34</Paragraphs>
  <Slides>11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7" baseType="lpstr">
      <vt:lpstr>等线</vt:lpstr>
      <vt:lpstr>等线 Light</vt:lpstr>
      <vt:lpstr>仿宋</vt:lpstr>
      <vt:lpstr>李旭科书法</vt:lpstr>
      <vt:lpstr>Arial</vt:lpstr>
      <vt:lpstr>鲍鱼素材https://baoyusucai.taobao.com/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www.33ppt.com</Manager>
  <Company>www.33ppt.com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www.33ppt.com</dc:title>
  <dc:subject>www.33ppt.com</dc:subject>
  <dc:creator>www.33ppt.com</dc:creator>
  <cp:keywords>www.33ppt.com</cp:keywords>
  <dc:description>www.33ppt.com</dc:description>
  <cp:lastModifiedBy>vip2604</cp:lastModifiedBy>
  <cp:revision>7</cp:revision>
  <dcterms:created xsi:type="dcterms:W3CDTF">2017-08-18T03:02:00Z</dcterms:created>
  <dcterms:modified xsi:type="dcterms:W3CDTF">2021-09-30T16:57:30Z</dcterms:modified>
  <cp:category>www.33ppt.com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